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notesMasterIdLst>
    <p:notesMasterId r:id="rId8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9" Type="http://schemas.openxmlformats.org/officeDocument/2006/relationships/presProps" Target="presProps.xml"/><Relationship Id="rId10" Type="http://schemas.openxmlformats.org/officeDocument/2006/relationships/viewProps" Target="viewProps.xml"/><Relationship Id="rId11" Type="http://schemas.openxmlformats.org/officeDocument/2006/relationships/theme" Target="theme/theme1.xml"/><Relationship Id="rId1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61D3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" cy="6858000"/>
          </a:xfrm>
          <a:prstGeom prst="rect">
            <a:avLst/>
          </a:prstGeom>
          <a:solidFill>
            <a:srgbClr val="E0B255"/>
          </a:solidFill>
          <a:ln/>
        </p:spPr>
      </p:sp>
      <p:sp>
        <p:nvSpPr>
          <p:cNvPr id="3" name="Shape 1"/>
          <p:cNvSpPr/>
          <p:nvPr/>
        </p:nvSpPr>
        <p:spPr>
          <a:xfrm>
            <a:off x="320040" y="0"/>
            <a:ext cx="109728" cy="6858000"/>
          </a:xfrm>
          <a:prstGeom prst="rect">
            <a:avLst/>
          </a:prstGeom>
          <a:solidFill>
            <a:srgbClr val="8AA0F8"/>
          </a:solidFill>
          <a:ln/>
        </p:spPr>
      </p:sp>
      <p:sp>
        <p:nvSpPr>
          <p:cNvPr id="4" name="Text 2"/>
          <p:cNvSpPr/>
          <p:nvPr/>
        </p:nvSpPr>
        <p:spPr>
          <a:xfrm>
            <a:off x="822960" y="640080"/>
            <a:ext cx="10058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600" kern="0" dirty="0">
                <a:solidFill>
                  <a:srgbClr val="E0B2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ZERALI · EMR PLATFORM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822960" y="2194560"/>
            <a:ext cx="1051560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Supervisor</a:t>
            </a:r>
            <a:endParaRPr lang="en-US" sz="7200" dirty="0"/>
          </a:p>
        </p:txBody>
      </p:sp>
      <p:sp>
        <p:nvSpPr>
          <p:cNvPr id="6" name="Text 4"/>
          <p:cNvSpPr/>
          <p:nvPr/>
        </p:nvSpPr>
        <p:spPr>
          <a:xfrm>
            <a:off x="822960" y="3749040"/>
            <a:ext cx="10515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i="1" dirty="0">
                <a:solidFill>
                  <a:srgbClr val="F4F2E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Platform Navigation Guide</a:t>
            </a:r>
            <a:endParaRPr lang="en-US" sz="3200" dirty="0"/>
          </a:p>
        </p:txBody>
      </p:sp>
      <p:sp>
        <p:nvSpPr>
          <p:cNvPr id="7" name="Text 5"/>
          <p:cNvSpPr/>
          <p:nvPr/>
        </p:nvSpPr>
        <p:spPr>
          <a:xfrm>
            <a:off x="822960" y="4572000"/>
            <a:ext cx="91440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AABFC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Teaching classes and tracking student progress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82296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spc="400" kern="0" dirty="0">
                <a:solidFill>
                  <a:srgbClr val="8AA0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v1.0  ·  zerali.app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4F2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960120"/>
          </a:xfrm>
          <a:prstGeom prst="rect">
            <a:avLst/>
          </a:prstGeom>
          <a:solidFill>
            <a:srgbClr val="FFFFFF"/>
          </a:solidFill>
          <a:ln w="12700">
            <a:solidFill>
              <a:srgbClr val="F4F2EC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960120"/>
            <a:ext cx="12188952" cy="36576"/>
          </a:xfrm>
          <a:prstGeom prst="rect">
            <a:avLst/>
          </a:prstGeom>
          <a:solidFill>
            <a:srgbClr val="5B7BF5"/>
          </a:solidFill>
          <a:ln/>
        </p:spPr>
      </p:sp>
      <p:sp>
        <p:nvSpPr>
          <p:cNvPr id="4" name="Shape 2"/>
          <p:cNvSpPr/>
          <p:nvPr/>
        </p:nvSpPr>
        <p:spPr>
          <a:xfrm>
            <a:off x="457200" y="246888"/>
            <a:ext cx="502920" cy="502920"/>
          </a:xfrm>
          <a:prstGeom prst="ellipse">
            <a:avLst/>
          </a:prstGeom>
          <a:solidFill>
            <a:srgbClr val="5B7BF5"/>
          </a:solidFill>
          <a:ln/>
        </p:spPr>
      </p:sp>
      <p:sp>
        <p:nvSpPr>
          <p:cNvPr id="5" name="Text 3"/>
          <p:cNvSpPr/>
          <p:nvPr/>
        </p:nvSpPr>
        <p:spPr>
          <a:xfrm>
            <a:off x="457200" y="246888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1143000" y="246888"/>
            <a:ext cx="7315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8A93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YOUR ROLE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1143000" y="411480"/>
            <a:ext cx="10515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61D3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You teach the classes</a:t>
            </a:r>
            <a:endParaRPr lang="en-US" sz="2600" dirty="0"/>
          </a:p>
        </p:txBody>
      </p:sp>
      <p:sp>
        <p:nvSpPr>
          <p:cNvPr id="8" name="Shape 6"/>
          <p:cNvSpPr/>
          <p:nvPr/>
        </p:nvSpPr>
        <p:spPr>
          <a:xfrm>
            <a:off x="548640" y="1645920"/>
            <a:ext cx="4754880" cy="4480560"/>
          </a:xfrm>
          <a:prstGeom prst="roundRect">
            <a:avLst>
              <a:gd name="adj" fmla="val 3061"/>
            </a:avLst>
          </a:prstGeom>
          <a:solidFill>
            <a:srgbClr val="5B7BF5"/>
          </a:solidFill>
          <a:ln/>
        </p:spPr>
      </p:sp>
      <p:sp>
        <p:nvSpPr>
          <p:cNvPr id="9" name="Text 7"/>
          <p:cNvSpPr/>
          <p:nvPr/>
        </p:nvSpPr>
        <p:spPr>
          <a:xfrm>
            <a:off x="914400" y="2011680"/>
            <a:ext cx="40233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500" kern="0" dirty="0">
                <a:solidFill>
                  <a:srgbClr val="E0B2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 A GLANCE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914400" y="2377440"/>
            <a:ext cx="402336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Supervisors guide students through each task sheet.</a:t>
            </a:r>
            <a:endParaRPr lang="en-US" sz="3000" dirty="0"/>
          </a:p>
        </p:txBody>
      </p:sp>
      <p:sp>
        <p:nvSpPr>
          <p:cNvPr id="11" name="Text 9"/>
          <p:cNvSpPr/>
          <p:nvPr/>
        </p:nvSpPr>
        <p:spPr>
          <a:xfrm>
            <a:off x="914400" y="4389120"/>
            <a:ext cx="4023360" cy="1554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400" i="1" dirty="0">
                <a:solidFill>
                  <a:srgbClr val="F4F2E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 see the units your convenor assigned to you, plus the units where you teach a class.</a:t>
            </a:r>
            <a:endParaRPr lang="en-US" sz="1400" dirty="0"/>
          </a:p>
        </p:txBody>
      </p:sp>
      <p:sp>
        <p:nvSpPr>
          <p:cNvPr id="12" name="Shape 10"/>
          <p:cNvSpPr/>
          <p:nvPr/>
        </p:nvSpPr>
        <p:spPr>
          <a:xfrm>
            <a:off x="5577840" y="1783080"/>
            <a:ext cx="73152" cy="891540"/>
          </a:xfrm>
          <a:prstGeom prst="rect">
            <a:avLst/>
          </a:prstGeom>
          <a:solidFill>
            <a:srgbClr val="E0B255"/>
          </a:solidFill>
          <a:ln/>
        </p:spPr>
      </p:sp>
      <p:sp>
        <p:nvSpPr>
          <p:cNvPr id="13" name="Text 11"/>
          <p:cNvSpPr/>
          <p:nvPr/>
        </p:nvSpPr>
        <p:spPr>
          <a:xfrm>
            <a:off x="5806440" y="1783080"/>
            <a:ext cx="57607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61D3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View assigned units</a:t>
            </a:r>
            <a:endParaRPr lang="en-US" sz="1800" dirty="0"/>
          </a:p>
        </p:txBody>
      </p:sp>
      <p:sp>
        <p:nvSpPr>
          <p:cNvPr id="14" name="Text 12"/>
          <p:cNvSpPr/>
          <p:nvPr/>
        </p:nvSpPr>
        <p:spPr>
          <a:xfrm>
            <a:off x="5806440" y="2240280"/>
            <a:ext cx="5760720" cy="4343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8A93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Only the units relevant to you appear.</a:t>
            </a:r>
            <a:endParaRPr lang="en-US" sz="1300" dirty="0"/>
          </a:p>
        </p:txBody>
      </p:sp>
      <p:sp>
        <p:nvSpPr>
          <p:cNvPr id="15" name="Shape 13"/>
          <p:cNvSpPr/>
          <p:nvPr/>
        </p:nvSpPr>
        <p:spPr>
          <a:xfrm>
            <a:off x="5577840" y="2903220"/>
            <a:ext cx="73152" cy="891540"/>
          </a:xfrm>
          <a:prstGeom prst="rect">
            <a:avLst/>
          </a:prstGeom>
          <a:solidFill>
            <a:srgbClr val="E0B255"/>
          </a:solidFill>
          <a:ln/>
        </p:spPr>
      </p:sp>
      <p:sp>
        <p:nvSpPr>
          <p:cNvPr id="16" name="Text 14"/>
          <p:cNvSpPr/>
          <p:nvPr/>
        </p:nvSpPr>
        <p:spPr>
          <a:xfrm>
            <a:off x="5806440" y="2903220"/>
            <a:ext cx="57607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61D3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Open task sheets</a:t>
            </a:r>
            <a:endParaRPr lang="en-US" sz="1800" dirty="0"/>
          </a:p>
        </p:txBody>
      </p:sp>
      <p:sp>
        <p:nvSpPr>
          <p:cNvPr id="17" name="Text 15"/>
          <p:cNvSpPr/>
          <p:nvPr/>
        </p:nvSpPr>
        <p:spPr>
          <a:xfrm>
            <a:off x="5806440" y="3360420"/>
            <a:ext cx="5760720" cy="4343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8A93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Read the convenor's instructions for each unit.</a:t>
            </a:r>
            <a:endParaRPr lang="en-US" sz="1300" dirty="0"/>
          </a:p>
        </p:txBody>
      </p:sp>
      <p:sp>
        <p:nvSpPr>
          <p:cNvPr id="18" name="Shape 16"/>
          <p:cNvSpPr/>
          <p:nvPr/>
        </p:nvSpPr>
        <p:spPr>
          <a:xfrm>
            <a:off x="5577840" y="4023360"/>
            <a:ext cx="73152" cy="891540"/>
          </a:xfrm>
          <a:prstGeom prst="rect">
            <a:avLst/>
          </a:prstGeom>
          <a:solidFill>
            <a:srgbClr val="E0B255"/>
          </a:solidFill>
          <a:ln/>
        </p:spPr>
      </p:sp>
      <p:sp>
        <p:nvSpPr>
          <p:cNvPr id="19" name="Text 17"/>
          <p:cNvSpPr/>
          <p:nvPr/>
        </p:nvSpPr>
        <p:spPr>
          <a:xfrm>
            <a:off x="5806440" y="4023360"/>
            <a:ext cx="57607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61D3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Track your classes</a:t>
            </a:r>
            <a:endParaRPr lang="en-US" sz="1800" dirty="0"/>
          </a:p>
        </p:txBody>
      </p:sp>
      <p:sp>
        <p:nvSpPr>
          <p:cNvPr id="20" name="Text 18"/>
          <p:cNvSpPr/>
          <p:nvPr/>
        </p:nvSpPr>
        <p:spPr>
          <a:xfrm>
            <a:off x="5806440" y="4480560"/>
            <a:ext cx="5760720" cy="4343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8A93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See who's on track and who needs help.</a:t>
            </a:r>
            <a:endParaRPr lang="en-US" sz="1300" dirty="0"/>
          </a:p>
        </p:txBody>
      </p:sp>
      <p:sp>
        <p:nvSpPr>
          <p:cNvPr id="21" name="Shape 19"/>
          <p:cNvSpPr/>
          <p:nvPr/>
        </p:nvSpPr>
        <p:spPr>
          <a:xfrm>
            <a:off x="5577840" y="5143500"/>
            <a:ext cx="73152" cy="891540"/>
          </a:xfrm>
          <a:prstGeom prst="rect">
            <a:avLst/>
          </a:prstGeom>
          <a:solidFill>
            <a:srgbClr val="E0B255"/>
          </a:solidFill>
          <a:ln/>
        </p:spPr>
      </p:sp>
      <p:sp>
        <p:nvSpPr>
          <p:cNvPr id="22" name="Text 20"/>
          <p:cNvSpPr/>
          <p:nvPr/>
        </p:nvSpPr>
        <p:spPr>
          <a:xfrm>
            <a:off x="5806440" y="5143500"/>
            <a:ext cx="57607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61D3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Stay in sync</a:t>
            </a:r>
            <a:endParaRPr lang="en-US" sz="1800" dirty="0"/>
          </a:p>
        </p:txBody>
      </p:sp>
      <p:sp>
        <p:nvSpPr>
          <p:cNvPr id="23" name="Text 21"/>
          <p:cNvSpPr/>
          <p:nvPr/>
        </p:nvSpPr>
        <p:spPr>
          <a:xfrm>
            <a:off x="5806440" y="5600700"/>
            <a:ext cx="5760720" cy="4343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8A93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Updates from the convenor appear instantly.</a:t>
            </a:r>
            <a:endParaRPr lang="en-US" sz="1300" dirty="0"/>
          </a:p>
        </p:txBody>
      </p:sp>
      <p:sp>
        <p:nvSpPr>
          <p:cNvPr id="24" name="Text 22"/>
          <p:cNvSpPr/>
          <p:nvPr/>
        </p:nvSpPr>
        <p:spPr>
          <a:xfrm>
            <a:off x="457200" y="6492240"/>
            <a:ext cx="7315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A93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Zerali · Supervisor Guide</a:t>
            </a:r>
            <a:endParaRPr lang="en-US" sz="900" dirty="0"/>
          </a:p>
        </p:txBody>
      </p:sp>
      <p:sp>
        <p:nvSpPr>
          <p:cNvPr id="25" name="Text 23"/>
          <p:cNvSpPr/>
          <p:nvPr/>
        </p:nvSpPr>
        <p:spPr>
          <a:xfrm>
            <a:off x="10817352" y="6492240"/>
            <a:ext cx="914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A93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 / 6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4F2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960120"/>
          </a:xfrm>
          <a:prstGeom prst="rect">
            <a:avLst/>
          </a:prstGeom>
          <a:solidFill>
            <a:srgbClr val="FFFFFF"/>
          </a:solidFill>
          <a:ln w="12700">
            <a:solidFill>
              <a:srgbClr val="F4F2EC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960120"/>
            <a:ext cx="12188952" cy="36576"/>
          </a:xfrm>
          <a:prstGeom prst="rect">
            <a:avLst/>
          </a:prstGeom>
          <a:solidFill>
            <a:srgbClr val="5B7BF5"/>
          </a:solidFill>
          <a:ln/>
        </p:spPr>
      </p:sp>
      <p:sp>
        <p:nvSpPr>
          <p:cNvPr id="4" name="Shape 2"/>
          <p:cNvSpPr/>
          <p:nvPr/>
        </p:nvSpPr>
        <p:spPr>
          <a:xfrm>
            <a:off x="457200" y="246888"/>
            <a:ext cx="502920" cy="502920"/>
          </a:xfrm>
          <a:prstGeom prst="ellipse">
            <a:avLst/>
          </a:prstGeom>
          <a:solidFill>
            <a:srgbClr val="5B7BF5"/>
          </a:solidFill>
          <a:ln/>
        </p:spPr>
      </p:sp>
      <p:sp>
        <p:nvSpPr>
          <p:cNvPr id="5" name="Text 3"/>
          <p:cNvSpPr/>
          <p:nvPr/>
        </p:nvSpPr>
        <p:spPr>
          <a:xfrm>
            <a:off x="457200" y="246888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1143000" y="246888"/>
            <a:ext cx="7315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8A93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DASHBOARD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1143000" y="411480"/>
            <a:ext cx="10515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61D3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you see when you log in</a:t>
            </a:r>
            <a:endParaRPr lang="en-US" sz="2600" dirty="0"/>
          </a:p>
        </p:txBody>
      </p:sp>
      <p:sp>
        <p:nvSpPr>
          <p:cNvPr id="8" name="Shape 6"/>
          <p:cNvSpPr/>
          <p:nvPr/>
        </p:nvSpPr>
        <p:spPr>
          <a:xfrm>
            <a:off x="822960" y="1645920"/>
            <a:ext cx="2430018" cy="4389120"/>
          </a:xfrm>
          <a:prstGeom prst="roundRect">
            <a:avLst>
              <a:gd name="adj" fmla="val 4516"/>
            </a:avLst>
          </a:prstGeom>
          <a:solidFill>
            <a:srgbClr val="FFFFFF"/>
          </a:solidFill>
          <a:ln w="12700">
            <a:solidFill>
              <a:srgbClr val="DDE6E8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1005840" y="1874520"/>
            <a:ext cx="640080" cy="640080"/>
          </a:xfrm>
          <a:prstGeom prst="ellipse">
            <a:avLst/>
          </a:prstGeom>
          <a:solidFill>
            <a:srgbClr val="E0B255"/>
          </a:solidFill>
          <a:ln/>
        </p:spPr>
      </p:sp>
      <p:sp>
        <p:nvSpPr>
          <p:cNvPr id="10" name="Text 8"/>
          <p:cNvSpPr/>
          <p:nvPr/>
        </p:nvSpPr>
        <p:spPr>
          <a:xfrm>
            <a:off x="1005840" y="187452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161D3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2200" dirty="0"/>
          </a:p>
        </p:txBody>
      </p:sp>
      <p:sp>
        <p:nvSpPr>
          <p:cNvPr id="11" name="Text 9"/>
          <p:cNvSpPr/>
          <p:nvPr/>
        </p:nvSpPr>
        <p:spPr>
          <a:xfrm>
            <a:off x="1005840" y="2697480"/>
            <a:ext cx="2064258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61D3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Your units</a:t>
            </a:r>
            <a:endParaRPr lang="en-US" sz="1800" dirty="0"/>
          </a:p>
        </p:txBody>
      </p:sp>
      <p:sp>
        <p:nvSpPr>
          <p:cNvPr id="12" name="Text 10"/>
          <p:cNvSpPr/>
          <p:nvPr/>
        </p:nvSpPr>
        <p:spPr>
          <a:xfrm>
            <a:off x="1005840" y="3383280"/>
            <a:ext cx="2064258" cy="24688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8A93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list of every unit your convenor has assigned or where you have a class.</a:t>
            </a:r>
            <a:endParaRPr lang="en-US" sz="1300" dirty="0"/>
          </a:p>
        </p:txBody>
      </p:sp>
      <p:sp>
        <p:nvSpPr>
          <p:cNvPr id="13" name="Shape 11"/>
          <p:cNvSpPr/>
          <p:nvPr/>
        </p:nvSpPr>
        <p:spPr>
          <a:xfrm>
            <a:off x="3527298" y="1645920"/>
            <a:ext cx="2430018" cy="4389120"/>
          </a:xfrm>
          <a:prstGeom prst="roundRect">
            <a:avLst>
              <a:gd name="adj" fmla="val 4516"/>
            </a:avLst>
          </a:prstGeom>
          <a:solidFill>
            <a:srgbClr val="FFFFFF"/>
          </a:solidFill>
          <a:ln w="12700">
            <a:solidFill>
              <a:srgbClr val="DDE6E8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3710178" y="1874520"/>
            <a:ext cx="640080" cy="640080"/>
          </a:xfrm>
          <a:prstGeom prst="ellipse">
            <a:avLst/>
          </a:prstGeom>
          <a:solidFill>
            <a:srgbClr val="E0B255"/>
          </a:solidFill>
          <a:ln/>
        </p:spPr>
      </p:sp>
      <p:sp>
        <p:nvSpPr>
          <p:cNvPr id="15" name="Text 13"/>
          <p:cNvSpPr/>
          <p:nvPr/>
        </p:nvSpPr>
        <p:spPr>
          <a:xfrm>
            <a:off x="3710178" y="187452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161D3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2200" dirty="0"/>
          </a:p>
        </p:txBody>
      </p:sp>
      <p:sp>
        <p:nvSpPr>
          <p:cNvPr id="16" name="Text 14"/>
          <p:cNvSpPr/>
          <p:nvPr/>
        </p:nvSpPr>
        <p:spPr>
          <a:xfrm>
            <a:off x="3710178" y="2697480"/>
            <a:ext cx="2064258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61D3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Task sheets</a:t>
            </a:r>
            <a:endParaRPr lang="en-US" sz="1800" dirty="0"/>
          </a:p>
        </p:txBody>
      </p:sp>
      <p:sp>
        <p:nvSpPr>
          <p:cNvPr id="17" name="Text 15"/>
          <p:cNvSpPr/>
          <p:nvPr/>
        </p:nvSpPr>
        <p:spPr>
          <a:xfrm>
            <a:off x="3710178" y="3383280"/>
            <a:ext cx="2064258" cy="24688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8A93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Click a unit to open the published task sheet for that unit.</a:t>
            </a:r>
            <a:endParaRPr lang="en-US" sz="1300" dirty="0"/>
          </a:p>
        </p:txBody>
      </p:sp>
      <p:sp>
        <p:nvSpPr>
          <p:cNvPr id="18" name="Shape 16"/>
          <p:cNvSpPr/>
          <p:nvPr/>
        </p:nvSpPr>
        <p:spPr>
          <a:xfrm>
            <a:off x="6231636" y="1645920"/>
            <a:ext cx="2430018" cy="4389120"/>
          </a:xfrm>
          <a:prstGeom prst="roundRect">
            <a:avLst>
              <a:gd name="adj" fmla="val 4516"/>
            </a:avLst>
          </a:prstGeom>
          <a:solidFill>
            <a:srgbClr val="FFFFFF"/>
          </a:solidFill>
          <a:ln w="12700">
            <a:solidFill>
              <a:srgbClr val="DDE6E8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6414516" y="1874520"/>
            <a:ext cx="640080" cy="640080"/>
          </a:xfrm>
          <a:prstGeom prst="ellipse">
            <a:avLst/>
          </a:prstGeom>
          <a:solidFill>
            <a:srgbClr val="E0B255"/>
          </a:solidFill>
          <a:ln/>
        </p:spPr>
      </p:sp>
      <p:sp>
        <p:nvSpPr>
          <p:cNvPr id="20" name="Text 18"/>
          <p:cNvSpPr/>
          <p:nvPr/>
        </p:nvSpPr>
        <p:spPr>
          <a:xfrm>
            <a:off x="6414516" y="187452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161D3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2200" dirty="0"/>
          </a:p>
        </p:txBody>
      </p:sp>
      <p:sp>
        <p:nvSpPr>
          <p:cNvPr id="21" name="Text 19"/>
          <p:cNvSpPr/>
          <p:nvPr/>
        </p:nvSpPr>
        <p:spPr>
          <a:xfrm>
            <a:off x="6414516" y="2697480"/>
            <a:ext cx="2064258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61D3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Your classes</a:t>
            </a:r>
            <a:endParaRPr lang="en-US" sz="1800" dirty="0"/>
          </a:p>
        </p:txBody>
      </p:sp>
      <p:sp>
        <p:nvSpPr>
          <p:cNvPr id="22" name="Text 20"/>
          <p:cNvSpPr/>
          <p:nvPr/>
        </p:nvSpPr>
        <p:spPr>
          <a:xfrm>
            <a:off x="6414516" y="3383280"/>
            <a:ext cx="2064258" cy="24688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8A93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Each class you teach shows its student roster.</a:t>
            </a:r>
            <a:endParaRPr lang="en-US" sz="1300" dirty="0"/>
          </a:p>
        </p:txBody>
      </p:sp>
      <p:sp>
        <p:nvSpPr>
          <p:cNvPr id="23" name="Shape 21"/>
          <p:cNvSpPr/>
          <p:nvPr/>
        </p:nvSpPr>
        <p:spPr>
          <a:xfrm>
            <a:off x="8935974" y="1645920"/>
            <a:ext cx="2430018" cy="4389120"/>
          </a:xfrm>
          <a:prstGeom prst="roundRect">
            <a:avLst>
              <a:gd name="adj" fmla="val 4516"/>
            </a:avLst>
          </a:prstGeom>
          <a:solidFill>
            <a:srgbClr val="FFFFFF"/>
          </a:solidFill>
          <a:ln w="12700">
            <a:solidFill>
              <a:srgbClr val="DDE6E8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9118854" y="1874520"/>
            <a:ext cx="640080" cy="640080"/>
          </a:xfrm>
          <a:prstGeom prst="ellipse">
            <a:avLst/>
          </a:prstGeom>
          <a:solidFill>
            <a:srgbClr val="E0B255"/>
          </a:solidFill>
          <a:ln/>
        </p:spPr>
      </p:sp>
      <p:sp>
        <p:nvSpPr>
          <p:cNvPr id="25" name="Text 23"/>
          <p:cNvSpPr/>
          <p:nvPr/>
        </p:nvSpPr>
        <p:spPr>
          <a:xfrm>
            <a:off x="9118854" y="187452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161D3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</a:t>
            </a:r>
            <a:endParaRPr lang="en-US" sz="2200" dirty="0"/>
          </a:p>
        </p:txBody>
      </p:sp>
      <p:sp>
        <p:nvSpPr>
          <p:cNvPr id="26" name="Text 24"/>
          <p:cNvSpPr/>
          <p:nvPr/>
        </p:nvSpPr>
        <p:spPr>
          <a:xfrm>
            <a:off x="9118854" y="2697480"/>
            <a:ext cx="2064258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61D3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Student progress</a:t>
            </a:r>
            <a:endParaRPr lang="en-US" sz="1800" dirty="0"/>
          </a:p>
        </p:txBody>
      </p:sp>
      <p:sp>
        <p:nvSpPr>
          <p:cNvPr id="27" name="Text 25"/>
          <p:cNvSpPr/>
          <p:nvPr/>
        </p:nvSpPr>
        <p:spPr>
          <a:xfrm>
            <a:off x="9118854" y="3383280"/>
            <a:ext cx="2064258" cy="24688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8A93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Tap a student to see their completed tasks.</a:t>
            </a:r>
            <a:endParaRPr lang="en-US" sz="1300" dirty="0"/>
          </a:p>
        </p:txBody>
      </p:sp>
      <p:sp>
        <p:nvSpPr>
          <p:cNvPr id="28" name="Text 26"/>
          <p:cNvSpPr/>
          <p:nvPr/>
        </p:nvSpPr>
        <p:spPr>
          <a:xfrm>
            <a:off x="457200" y="6492240"/>
            <a:ext cx="7315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A93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Zerali · Supervisor Guide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10817352" y="6492240"/>
            <a:ext cx="914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A93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 / 6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4F2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960120"/>
          </a:xfrm>
          <a:prstGeom prst="rect">
            <a:avLst/>
          </a:prstGeom>
          <a:solidFill>
            <a:srgbClr val="FFFFFF"/>
          </a:solidFill>
          <a:ln w="12700">
            <a:solidFill>
              <a:srgbClr val="F4F2EC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960120"/>
            <a:ext cx="12188952" cy="36576"/>
          </a:xfrm>
          <a:prstGeom prst="rect">
            <a:avLst/>
          </a:prstGeom>
          <a:solidFill>
            <a:srgbClr val="5B7BF5"/>
          </a:solidFill>
          <a:ln/>
        </p:spPr>
      </p:sp>
      <p:sp>
        <p:nvSpPr>
          <p:cNvPr id="4" name="Shape 2"/>
          <p:cNvSpPr/>
          <p:nvPr/>
        </p:nvSpPr>
        <p:spPr>
          <a:xfrm>
            <a:off x="457200" y="246888"/>
            <a:ext cx="502920" cy="502920"/>
          </a:xfrm>
          <a:prstGeom prst="ellipse">
            <a:avLst/>
          </a:prstGeom>
          <a:solidFill>
            <a:srgbClr val="5B7BF5"/>
          </a:solidFill>
          <a:ln/>
        </p:spPr>
      </p:sp>
      <p:sp>
        <p:nvSpPr>
          <p:cNvPr id="5" name="Text 3"/>
          <p:cNvSpPr/>
          <p:nvPr/>
        </p:nvSpPr>
        <p:spPr>
          <a:xfrm>
            <a:off x="457200" y="246888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1143000" y="246888"/>
            <a:ext cx="7315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8A93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VISIBILITY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1143000" y="411480"/>
            <a:ext cx="10515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61D3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Why some task sheets aren't visible</a:t>
            </a:r>
            <a:endParaRPr lang="en-US" sz="2600" dirty="0"/>
          </a:p>
        </p:txBody>
      </p:sp>
      <p:sp>
        <p:nvSpPr>
          <p:cNvPr id="8" name="Shape 6"/>
          <p:cNvSpPr/>
          <p:nvPr/>
        </p:nvSpPr>
        <p:spPr>
          <a:xfrm>
            <a:off x="548640" y="1645920"/>
            <a:ext cx="4754880" cy="4480560"/>
          </a:xfrm>
          <a:prstGeom prst="roundRect">
            <a:avLst>
              <a:gd name="adj" fmla="val 3061"/>
            </a:avLst>
          </a:prstGeom>
          <a:solidFill>
            <a:srgbClr val="5B7BF5"/>
          </a:solidFill>
          <a:ln/>
        </p:spPr>
      </p:sp>
      <p:sp>
        <p:nvSpPr>
          <p:cNvPr id="9" name="Text 7"/>
          <p:cNvSpPr/>
          <p:nvPr/>
        </p:nvSpPr>
        <p:spPr>
          <a:xfrm>
            <a:off x="914400" y="2011680"/>
            <a:ext cx="40233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500" kern="0" dirty="0">
                <a:solidFill>
                  <a:srgbClr val="E0B2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IT WORKS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914400" y="2377440"/>
            <a:ext cx="402336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You see only what your convenor has shared.</a:t>
            </a:r>
            <a:endParaRPr lang="en-US" sz="3000" dirty="0"/>
          </a:p>
        </p:txBody>
      </p:sp>
      <p:sp>
        <p:nvSpPr>
          <p:cNvPr id="11" name="Text 9"/>
          <p:cNvSpPr/>
          <p:nvPr/>
        </p:nvSpPr>
        <p:spPr>
          <a:xfrm>
            <a:off x="914400" y="4389120"/>
            <a:ext cx="4023360" cy="1554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400" i="1" dirty="0">
                <a:solidFill>
                  <a:srgbClr val="F4F2E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If a unit's task sheet doesn't appear, ask your convenor to assign that unit to you or add you to a class in it.</a:t>
            </a:r>
            <a:endParaRPr lang="en-US" sz="1400" dirty="0"/>
          </a:p>
        </p:txBody>
      </p:sp>
      <p:sp>
        <p:nvSpPr>
          <p:cNvPr id="12" name="Shape 10"/>
          <p:cNvSpPr/>
          <p:nvPr/>
        </p:nvSpPr>
        <p:spPr>
          <a:xfrm>
            <a:off x="5577840" y="1783080"/>
            <a:ext cx="73152" cy="891540"/>
          </a:xfrm>
          <a:prstGeom prst="rect">
            <a:avLst/>
          </a:prstGeom>
          <a:solidFill>
            <a:srgbClr val="E0B255"/>
          </a:solidFill>
          <a:ln/>
        </p:spPr>
      </p:sp>
      <p:sp>
        <p:nvSpPr>
          <p:cNvPr id="13" name="Text 11"/>
          <p:cNvSpPr/>
          <p:nvPr/>
        </p:nvSpPr>
        <p:spPr>
          <a:xfrm>
            <a:off x="5806440" y="1783080"/>
            <a:ext cx="57607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61D3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Assigned by convenor</a:t>
            </a:r>
            <a:endParaRPr lang="en-US" sz="1800" dirty="0"/>
          </a:p>
        </p:txBody>
      </p:sp>
      <p:sp>
        <p:nvSpPr>
          <p:cNvPr id="14" name="Text 12"/>
          <p:cNvSpPr/>
          <p:nvPr/>
        </p:nvSpPr>
        <p:spPr>
          <a:xfrm>
            <a:off x="5806440" y="2240280"/>
            <a:ext cx="5760720" cy="4343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8A93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Your convenor ticks units for you in their dashboard.</a:t>
            </a:r>
            <a:endParaRPr lang="en-US" sz="1300" dirty="0"/>
          </a:p>
        </p:txBody>
      </p:sp>
      <p:sp>
        <p:nvSpPr>
          <p:cNvPr id="15" name="Shape 13"/>
          <p:cNvSpPr/>
          <p:nvPr/>
        </p:nvSpPr>
        <p:spPr>
          <a:xfrm>
            <a:off x="5577840" y="2903220"/>
            <a:ext cx="73152" cy="891540"/>
          </a:xfrm>
          <a:prstGeom prst="rect">
            <a:avLst/>
          </a:prstGeom>
          <a:solidFill>
            <a:srgbClr val="E0B255"/>
          </a:solidFill>
          <a:ln/>
        </p:spPr>
      </p:sp>
      <p:sp>
        <p:nvSpPr>
          <p:cNvPr id="16" name="Text 14"/>
          <p:cNvSpPr/>
          <p:nvPr/>
        </p:nvSpPr>
        <p:spPr>
          <a:xfrm>
            <a:off x="5806440" y="2903220"/>
            <a:ext cx="57607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61D3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Or assigned via a class</a:t>
            </a:r>
            <a:endParaRPr lang="en-US" sz="1800" dirty="0"/>
          </a:p>
        </p:txBody>
      </p:sp>
      <p:sp>
        <p:nvSpPr>
          <p:cNvPr id="17" name="Text 15"/>
          <p:cNvSpPr/>
          <p:nvPr/>
        </p:nvSpPr>
        <p:spPr>
          <a:xfrm>
            <a:off x="5806440" y="3360420"/>
            <a:ext cx="5760720" cy="4343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8A93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If you teach a class in a unit, you see it automatically.</a:t>
            </a:r>
            <a:endParaRPr lang="en-US" sz="1300" dirty="0"/>
          </a:p>
        </p:txBody>
      </p:sp>
      <p:sp>
        <p:nvSpPr>
          <p:cNvPr id="18" name="Shape 16"/>
          <p:cNvSpPr/>
          <p:nvPr/>
        </p:nvSpPr>
        <p:spPr>
          <a:xfrm>
            <a:off x="5577840" y="4023360"/>
            <a:ext cx="73152" cy="891540"/>
          </a:xfrm>
          <a:prstGeom prst="rect">
            <a:avLst/>
          </a:prstGeom>
          <a:solidFill>
            <a:srgbClr val="E0B255"/>
          </a:solidFill>
          <a:ln/>
        </p:spPr>
      </p:sp>
      <p:sp>
        <p:nvSpPr>
          <p:cNvPr id="19" name="Text 17"/>
          <p:cNvSpPr/>
          <p:nvPr/>
        </p:nvSpPr>
        <p:spPr>
          <a:xfrm>
            <a:off x="5806440" y="4023360"/>
            <a:ext cx="57607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61D3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Dedupe is automatic</a:t>
            </a:r>
            <a:endParaRPr lang="en-US" sz="1800" dirty="0"/>
          </a:p>
        </p:txBody>
      </p:sp>
      <p:sp>
        <p:nvSpPr>
          <p:cNvPr id="20" name="Text 18"/>
          <p:cNvSpPr/>
          <p:nvPr/>
        </p:nvSpPr>
        <p:spPr>
          <a:xfrm>
            <a:off x="5806440" y="4480560"/>
            <a:ext cx="5760720" cy="4343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8A93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Each unit appears once even if assigned both ways.</a:t>
            </a:r>
            <a:endParaRPr lang="en-US" sz="1300" dirty="0"/>
          </a:p>
        </p:txBody>
      </p:sp>
      <p:sp>
        <p:nvSpPr>
          <p:cNvPr id="21" name="Shape 19"/>
          <p:cNvSpPr/>
          <p:nvPr/>
        </p:nvSpPr>
        <p:spPr>
          <a:xfrm>
            <a:off x="5577840" y="5143500"/>
            <a:ext cx="73152" cy="891540"/>
          </a:xfrm>
          <a:prstGeom prst="rect">
            <a:avLst/>
          </a:prstGeom>
          <a:solidFill>
            <a:srgbClr val="E0B255"/>
          </a:solidFill>
          <a:ln/>
        </p:spPr>
      </p:sp>
      <p:sp>
        <p:nvSpPr>
          <p:cNvPr id="22" name="Text 20"/>
          <p:cNvSpPr/>
          <p:nvPr/>
        </p:nvSpPr>
        <p:spPr>
          <a:xfrm>
            <a:off x="5806440" y="5143500"/>
            <a:ext cx="57607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61D3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Need access?</a:t>
            </a:r>
            <a:endParaRPr lang="en-US" sz="1800" dirty="0"/>
          </a:p>
        </p:txBody>
      </p:sp>
      <p:sp>
        <p:nvSpPr>
          <p:cNvPr id="23" name="Text 21"/>
          <p:cNvSpPr/>
          <p:nvPr/>
        </p:nvSpPr>
        <p:spPr>
          <a:xfrm>
            <a:off x="5806440" y="5600700"/>
            <a:ext cx="5760720" cy="4343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8A93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Message your convenor — they can update assignments instantly.</a:t>
            </a:r>
            <a:endParaRPr lang="en-US" sz="1300" dirty="0"/>
          </a:p>
        </p:txBody>
      </p:sp>
      <p:sp>
        <p:nvSpPr>
          <p:cNvPr id="24" name="Text 22"/>
          <p:cNvSpPr/>
          <p:nvPr/>
        </p:nvSpPr>
        <p:spPr>
          <a:xfrm>
            <a:off x="457200" y="6492240"/>
            <a:ext cx="7315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A93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Zerali · Supervisor Guide</a:t>
            </a:r>
            <a:endParaRPr lang="en-US" sz="900" dirty="0"/>
          </a:p>
        </p:txBody>
      </p:sp>
      <p:sp>
        <p:nvSpPr>
          <p:cNvPr id="25" name="Text 23"/>
          <p:cNvSpPr/>
          <p:nvPr/>
        </p:nvSpPr>
        <p:spPr>
          <a:xfrm>
            <a:off x="10817352" y="6492240"/>
            <a:ext cx="914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A93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 / 6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4F2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960120"/>
          </a:xfrm>
          <a:prstGeom prst="rect">
            <a:avLst/>
          </a:prstGeom>
          <a:solidFill>
            <a:srgbClr val="FFFFFF"/>
          </a:solidFill>
          <a:ln w="12700">
            <a:solidFill>
              <a:srgbClr val="F4F2EC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960120"/>
            <a:ext cx="12188952" cy="36576"/>
          </a:xfrm>
          <a:prstGeom prst="rect">
            <a:avLst/>
          </a:prstGeom>
          <a:solidFill>
            <a:srgbClr val="5B7BF5"/>
          </a:solidFill>
          <a:ln/>
        </p:spPr>
      </p:sp>
      <p:sp>
        <p:nvSpPr>
          <p:cNvPr id="4" name="Shape 2"/>
          <p:cNvSpPr/>
          <p:nvPr/>
        </p:nvSpPr>
        <p:spPr>
          <a:xfrm>
            <a:off x="457200" y="246888"/>
            <a:ext cx="502920" cy="502920"/>
          </a:xfrm>
          <a:prstGeom prst="ellipse">
            <a:avLst/>
          </a:prstGeom>
          <a:solidFill>
            <a:srgbClr val="5B7BF5"/>
          </a:solidFill>
          <a:ln/>
        </p:spPr>
      </p:sp>
      <p:sp>
        <p:nvSpPr>
          <p:cNvPr id="5" name="Text 3"/>
          <p:cNvSpPr/>
          <p:nvPr/>
        </p:nvSpPr>
        <p:spPr>
          <a:xfrm>
            <a:off x="457200" y="246888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1143000" y="246888"/>
            <a:ext cx="7315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8A93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TIPS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1143000" y="411480"/>
            <a:ext cx="10515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61D3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Working efficiently</a:t>
            </a:r>
            <a:endParaRPr lang="en-US" sz="2600" dirty="0"/>
          </a:p>
        </p:txBody>
      </p:sp>
      <p:sp>
        <p:nvSpPr>
          <p:cNvPr id="8" name="Shape 6"/>
          <p:cNvSpPr/>
          <p:nvPr/>
        </p:nvSpPr>
        <p:spPr>
          <a:xfrm>
            <a:off x="822960" y="1828800"/>
            <a:ext cx="3331464" cy="2743200"/>
          </a:xfrm>
          <a:prstGeom prst="roundRect">
            <a:avLst>
              <a:gd name="adj" fmla="val 4000"/>
            </a:avLst>
          </a:prstGeom>
          <a:solidFill>
            <a:srgbClr val="FFFFFF"/>
          </a:solidFill>
          <a:ln w="12700">
            <a:solidFill>
              <a:srgbClr val="DDE6E8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822960" y="2011680"/>
            <a:ext cx="3331464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6000" b="1" dirty="0">
                <a:solidFill>
                  <a:srgbClr val="5B7BF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1×</a:t>
            </a:r>
            <a:endParaRPr lang="en-US" sz="6000" dirty="0"/>
          </a:p>
        </p:txBody>
      </p:sp>
      <p:sp>
        <p:nvSpPr>
          <p:cNvPr id="10" name="Text 8"/>
          <p:cNvSpPr/>
          <p:nvPr/>
        </p:nvSpPr>
        <p:spPr>
          <a:xfrm>
            <a:off x="960120" y="3337560"/>
            <a:ext cx="3057144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300" dirty="0">
                <a:solidFill>
                  <a:srgbClr val="8A93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Sign in to see everything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4428744" y="1828800"/>
            <a:ext cx="3331464" cy="2743200"/>
          </a:xfrm>
          <a:prstGeom prst="roundRect">
            <a:avLst>
              <a:gd name="adj" fmla="val 4000"/>
            </a:avLst>
          </a:prstGeom>
          <a:solidFill>
            <a:srgbClr val="FFFFFF"/>
          </a:solidFill>
          <a:ln w="12700">
            <a:solidFill>
              <a:srgbClr val="DDE6E8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428744" y="2011680"/>
            <a:ext cx="3331464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6000" b="1" dirty="0">
                <a:solidFill>
                  <a:srgbClr val="5B7BF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</a:t>
            </a:r>
            <a:endParaRPr lang="en-US" sz="6000" dirty="0"/>
          </a:p>
        </p:txBody>
      </p:sp>
      <p:sp>
        <p:nvSpPr>
          <p:cNvPr id="13" name="Text 11"/>
          <p:cNvSpPr/>
          <p:nvPr/>
        </p:nvSpPr>
        <p:spPr>
          <a:xfrm>
            <a:off x="4565904" y="3337560"/>
            <a:ext cx="3057144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300" dirty="0">
                <a:solidFill>
                  <a:srgbClr val="8A93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Setup needed — convenor handles it</a:t>
            </a:r>
            <a:endParaRPr lang="en-US" sz="1300" dirty="0"/>
          </a:p>
        </p:txBody>
      </p:sp>
      <p:sp>
        <p:nvSpPr>
          <p:cNvPr id="14" name="Shape 12"/>
          <p:cNvSpPr/>
          <p:nvPr/>
        </p:nvSpPr>
        <p:spPr>
          <a:xfrm>
            <a:off x="8034528" y="1828800"/>
            <a:ext cx="3331464" cy="2743200"/>
          </a:xfrm>
          <a:prstGeom prst="roundRect">
            <a:avLst>
              <a:gd name="adj" fmla="val 4000"/>
            </a:avLst>
          </a:prstGeom>
          <a:solidFill>
            <a:srgbClr val="FFFFFF"/>
          </a:solidFill>
          <a:ln w="12700">
            <a:solidFill>
              <a:srgbClr val="DDE6E8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8034528" y="2011680"/>
            <a:ext cx="3331464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6000" b="1" dirty="0">
                <a:solidFill>
                  <a:srgbClr val="5B7BF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✓</a:t>
            </a:r>
            <a:endParaRPr lang="en-US" sz="6000" dirty="0"/>
          </a:p>
        </p:txBody>
      </p:sp>
      <p:sp>
        <p:nvSpPr>
          <p:cNvPr id="16" name="Text 14"/>
          <p:cNvSpPr/>
          <p:nvPr/>
        </p:nvSpPr>
        <p:spPr>
          <a:xfrm>
            <a:off x="8171688" y="3337560"/>
            <a:ext cx="3057144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300" dirty="0">
                <a:solidFill>
                  <a:srgbClr val="8A93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Real-time class &amp; sheet updates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685800" y="4937760"/>
            <a:ext cx="10817352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i="1" dirty="0">
                <a:solidFill>
                  <a:srgbClr val="161D3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Focus on teaching — the platform keeps your view current.</a:t>
            </a:r>
            <a:endParaRPr lang="en-US" sz="1800" dirty="0"/>
          </a:p>
        </p:txBody>
      </p:sp>
      <p:sp>
        <p:nvSpPr>
          <p:cNvPr id="18" name="Text 16"/>
          <p:cNvSpPr/>
          <p:nvPr/>
        </p:nvSpPr>
        <p:spPr>
          <a:xfrm>
            <a:off x="457200" y="6492240"/>
            <a:ext cx="7315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A93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Zerali · Supervisor Guide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10817352" y="6492240"/>
            <a:ext cx="914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A93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 / 6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161D3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" cy="6858000"/>
          </a:xfrm>
          <a:prstGeom prst="rect">
            <a:avLst/>
          </a:prstGeom>
          <a:solidFill>
            <a:srgbClr val="E0B255"/>
          </a:solidFill>
          <a:ln/>
        </p:spPr>
      </p:sp>
      <p:sp>
        <p:nvSpPr>
          <p:cNvPr id="3" name="Text 1"/>
          <p:cNvSpPr/>
          <p:nvPr/>
        </p:nvSpPr>
        <p:spPr>
          <a:xfrm>
            <a:off x="822960" y="2560320"/>
            <a:ext cx="105156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5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YOU'RE READY.</a:t>
            </a:r>
            <a:endParaRPr lang="en-US" sz="5400" dirty="0"/>
          </a:p>
        </p:txBody>
      </p:sp>
      <p:sp>
        <p:nvSpPr>
          <p:cNvPr id="4" name="Text 2"/>
          <p:cNvSpPr/>
          <p:nvPr/>
        </p:nvSpPr>
        <p:spPr>
          <a:xfrm>
            <a:off x="822960" y="3566160"/>
            <a:ext cx="10515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i="1" dirty="0">
                <a:solidFill>
                  <a:srgbClr val="F4F2E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Open zerali.app and sign in to get started.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822960" y="4389120"/>
            <a:ext cx="96012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AABFC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Need help? Visit the Information page inside the platform for a quick refresher on roles, units, and task sheets.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822960" y="621792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0B2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zerali.app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Zerali — Supervisor Guide</dc:title>
  <dc:subject>PptxGenJS Presentation</dc:subject>
  <dc:creator>PptxGenJS</dc:creator>
  <cp:lastModifiedBy>PptxGenJS</cp:lastModifiedBy>
  <cp:revision>1</cp:revision>
  <dcterms:created xsi:type="dcterms:W3CDTF">2026-06-19T10:09:59Z</dcterms:created>
  <dcterms:modified xsi:type="dcterms:W3CDTF">2026-06-19T10:09:59Z</dcterms:modified>
</cp:coreProperties>
</file>